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8" r:id="rId2"/>
    <p:sldId id="260" r:id="rId3"/>
    <p:sldId id="259" r:id="rId4"/>
    <p:sldId id="266" r:id="rId5"/>
    <p:sldId id="263" r:id="rId6"/>
    <p:sldId id="262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D3FF"/>
    <a:srgbClr val="B13FFF"/>
    <a:srgbClr val="9900FF"/>
    <a:srgbClr val="6691C6"/>
    <a:srgbClr val="F5FAB4"/>
    <a:srgbClr val="E8B2E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446" autoAdjust="0"/>
  </p:normalViewPr>
  <p:slideViewPr>
    <p:cSldViewPr snapToGrid="0" snapToObjects="1" showGuides="1">
      <p:cViewPr varScale="1">
        <p:scale>
          <a:sx n="77" d="100"/>
          <a:sy n="77" d="100"/>
        </p:scale>
        <p:origin x="-96" y="-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mpd\kaschoonmaker$\Mass%20Coalition%20Data\February%20Data\Rate%20adjusted%20month%20over%20monthv%202xlsx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6"/>
  <c:chart>
    <c:plotArea>
      <c:layout>
        <c:manualLayout>
          <c:layoutTarget val="inner"/>
          <c:xMode val="edge"/>
          <c:yMode val="edge"/>
          <c:x val="0.31978082644325195"/>
          <c:y val="4.0169014373663936E-2"/>
          <c:w val="0.4652975400156682"/>
          <c:h val="0.85207238927197559"/>
        </c:manualLayout>
      </c:layout>
      <c:barChart>
        <c:barDir val="col"/>
        <c:grouping val="clustered"/>
        <c:ser>
          <c:idx val="0"/>
          <c:order val="0"/>
          <c:tx>
            <c:strRef>
              <c:f>'4 W &amp; 6N Safety Event Rate '!$J$14</c:f>
              <c:strCache>
                <c:ptCount val="1"/>
                <c:pt idx="0">
                  <c:v>11/2014-2/2015</c:v>
                </c:pt>
              </c:strCache>
            </c:strRef>
          </c:tx>
          <c:spPr>
            <a:solidFill>
              <a:srgbClr val="000082"/>
            </a:solidFill>
          </c:spPr>
          <c:cat>
            <c:strRef>
              <c:f>'4 W &amp; 6N Safety Event Rate '!$K$13:$L$13</c:f>
              <c:strCache>
                <c:ptCount val="2"/>
                <c:pt idx="0">
                  <c:v>4 Med surg</c:v>
                </c:pt>
                <c:pt idx="1">
                  <c:v>6 Med surg</c:v>
                </c:pt>
              </c:strCache>
            </c:strRef>
          </c:cat>
          <c:val>
            <c:numRef>
              <c:f>'4 W &amp; 6N Safety Event Rate '!$K$14:$L$14</c:f>
              <c:numCache>
                <c:formatCode>0.00</c:formatCode>
                <c:ptCount val="2"/>
                <c:pt idx="0">
                  <c:v>161.42324903876781</c:v>
                </c:pt>
                <c:pt idx="1">
                  <c:v>110.79949629147892</c:v>
                </c:pt>
              </c:numCache>
            </c:numRef>
          </c:val>
        </c:ser>
        <c:ser>
          <c:idx val="1"/>
          <c:order val="1"/>
          <c:tx>
            <c:strRef>
              <c:f>'4 W &amp; 6N Safety Event Rate '!$J$15</c:f>
              <c:strCache>
                <c:ptCount val="1"/>
                <c:pt idx="0">
                  <c:v>11/2015-2/2016</c:v>
                </c:pt>
              </c:strCache>
            </c:strRef>
          </c:tx>
          <c:spPr>
            <a:solidFill>
              <a:srgbClr val="9A0000"/>
            </a:solidFill>
          </c:spPr>
          <c:cat>
            <c:strRef>
              <c:f>'4 W &amp; 6N Safety Event Rate '!$K$13:$L$13</c:f>
              <c:strCache>
                <c:ptCount val="2"/>
                <c:pt idx="0">
                  <c:v>4 Med surg</c:v>
                </c:pt>
                <c:pt idx="1">
                  <c:v>6 Med surg</c:v>
                </c:pt>
              </c:strCache>
            </c:strRef>
          </c:cat>
          <c:val>
            <c:numRef>
              <c:f>'4 W &amp; 6N Safety Event Rate '!$K$15:$L$15</c:f>
              <c:numCache>
                <c:formatCode>0.00</c:formatCode>
                <c:ptCount val="2"/>
                <c:pt idx="0">
                  <c:v>239.87157524852938</c:v>
                </c:pt>
                <c:pt idx="1">
                  <c:v>305.59334795651404</c:v>
                </c:pt>
              </c:numCache>
            </c:numRef>
          </c:val>
        </c:ser>
        <c:axId val="56235136"/>
        <c:axId val="56236672"/>
      </c:barChart>
      <c:catAx>
        <c:axId val="56235136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56236672"/>
        <c:crosses val="autoZero"/>
        <c:auto val="1"/>
        <c:lblAlgn val="ctr"/>
        <c:lblOffset val="100"/>
      </c:catAx>
      <c:valAx>
        <c:axId val="56236672"/>
        <c:scaling>
          <c:orientation val="minMax"/>
        </c:scaling>
        <c:axPos val="l"/>
        <c:majorGridlines/>
        <c:title>
          <c:tx>
            <c:rich>
              <a:bodyPr rot="0" vert="horz"/>
              <a:lstStyle/>
              <a:p>
                <a:pPr>
                  <a:defRPr sz="1800" b="0">
                    <a:latin typeface="Arial" pitchFamily="34" charset="0"/>
                    <a:cs typeface="Arial" pitchFamily="34" charset="0"/>
                  </a:defRPr>
                </a:pPr>
                <a:r>
                  <a:rPr lang="en-US" sz="1800" b="0" dirty="0">
                    <a:latin typeface="Arial" pitchFamily="34" charset="0"/>
                    <a:cs typeface="Arial" pitchFamily="34" charset="0"/>
                  </a:rPr>
                  <a:t>Rate of </a:t>
                </a:r>
                <a:r>
                  <a:rPr lang="en-US" sz="1800" b="0" dirty="0" smtClean="0">
                    <a:latin typeface="Arial" pitchFamily="34" charset="0"/>
                    <a:cs typeface="Arial" pitchFamily="34" charset="0"/>
                  </a:rPr>
                  <a:t> Safety </a:t>
                </a:r>
                <a:r>
                  <a:rPr lang="en-US" sz="1800" b="0" dirty="0">
                    <a:latin typeface="Arial" pitchFamily="34" charset="0"/>
                    <a:cs typeface="Arial" pitchFamily="34" charset="0"/>
                  </a:rPr>
                  <a:t>Event Reports </a:t>
                </a:r>
                <a:endParaRPr lang="en-US" sz="1800" b="0" dirty="0" smtClean="0">
                  <a:latin typeface="Arial" pitchFamily="34" charset="0"/>
                  <a:cs typeface="Arial" pitchFamily="34" charset="0"/>
                </a:endParaRPr>
              </a:p>
              <a:p>
                <a:pPr>
                  <a:defRPr sz="1800" b="0">
                    <a:latin typeface="Arial" pitchFamily="34" charset="0"/>
                    <a:cs typeface="Arial" pitchFamily="34" charset="0"/>
                  </a:defRPr>
                </a:pPr>
                <a:r>
                  <a:rPr lang="en-US" sz="1800" b="0" dirty="0" smtClean="0">
                    <a:latin typeface="Arial" pitchFamily="34" charset="0"/>
                    <a:cs typeface="Arial" pitchFamily="34" charset="0"/>
                  </a:rPr>
                  <a:t>per</a:t>
                </a:r>
                <a:r>
                  <a:rPr lang="en-US" sz="1800" b="0" baseline="0" dirty="0" smtClean="0">
                    <a:latin typeface="Arial" pitchFamily="34" charset="0"/>
                    <a:cs typeface="Arial" pitchFamily="34" charset="0"/>
                  </a:rPr>
                  <a:t> 1000 patient days</a:t>
                </a:r>
                <a:endParaRPr lang="en-US" sz="1800" b="0" dirty="0">
                  <a:latin typeface="Arial" pitchFamily="34" charset="0"/>
                  <a:cs typeface="Arial" pitchFamily="34" charset="0"/>
                </a:endParaRPr>
              </a:p>
            </c:rich>
          </c:tx>
          <c:layout>
            <c:manualLayout>
              <c:xMode val="edge"/>
              <c:yMode val="edge"/>
              <c:x val="1.6390414828190963E-2"/>
              <c:y val="0.25645377767398658"/>
            </c:manualLayout>
          </c:layout>
        </c:title>
        <c:numFmt formatCode="0.00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562351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255375899788906"/>
          <c:y val="0.42998144588640175"/>
          <c:w val="0.19744624100211108"/>
          <c:h val="0.14003710822719684"/>
        </c:manualLayout>
      </c:layout>
      <c:txPr>
        <a:bodyPr/>
        <a:lstStyle/>
        <a:p>
          <a:pPr>
            <a:defRPr sz="14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</c:chart>
  <c:spPr>
    <a:ln>
      <a:noFill/>
    </a:ln>
  </c:sp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95F6AD-B4DE-493B-8F4C-D7C1CFD4E44B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82B609D-B5CC-49C6-A1F8-38DA312B2E70}">
      <dgm:prSet phldrT="[Text]"/>
      <dgm:spPr/>
      <dgm:t>
        <a:bodyPr/>
        <a:lstStyle/>
        <a:p>
          <a:r>
            <a:rPr lang="en-US" dirty="0" smtClean="0"/>
            <a:t>Culture of Safety Survey November 2014</a:t>
          </a:r>
          <a:endParaRPr lang="en-US" dirty="0"/>
        </a:p>
      </dgm:t>
    </dgm:pt>
    <dgm:pt modelId="{BEAFC3CA-BA1A-47DF-A6A1-B984B8717AC3}" type="parTrans" cxnId="{A2B0CDCB-8092-420B-B630-74209E0E4726}">
      <dgm:prSet/>
      <dgm:spPr/>
      <dgm:t>
        <a:bodyPr/>
        <a:lstStyle/>
        <a:p>
          <a:endParaRPr lang="en-US"/>
        </a:p>
      </dgm:t>
    </dgm:pt>
    <dgm:pt modelId="{F5297CA6-788A-4C3C-BB47-B066237536C1}" type="sibTrans" cxnId="{A2B0CDCB-8092-420B-B630-74209E0E4726}">
      <dgm:prSet/>
      <dgm:spPr/>
      <dgm:t>
        <a:bodyPr/>
        <a:lstStyle/>
        <a:p>
          <a:endParaRPr lang="en-US"/>
        </a:p>
      </dgm:t>
    </dgm:pt>
    <dgm:pt modelId="{87CF5348-CCB0-4066-8434-0FC4B5C2ACBD}">
      <dgm:prSet phldrT="[Text]"/>
      <dgm:spPr/>
      <dgm:t>
        <a:bodyPr/>
        <a:lstStyle/>
        <a:p>
          <a:r>
            <a:rPr lang="en-US" dirty="0" smtClean="0"/>
            <a:t>Result received June 2015</a:t>
          </a:r>
          <a:endParaRPr lang="en-US" dirty="0"/>
        </a:p>
      </dgm:t>
    </dgm:pt>
    <dgm:pt modelId="{1F6CED29-353E-4977-ACE8-124390C7DD3B}" type="parTrans" cxnId="{3F29C585-1ABD-4D03-A89C-F0693CD5C44C}">
      <dgm:prSet/>
      <dgm:spPr/>
      <dgm:t>
        <a:bodyPr/>
        <a:lstStyle/>
        <a:p>
          <a:endParaRPr lang="en-US"/>
        </a:p>
      </dgm:t>
    </dgm:pt>
    <dgm:pt modelId="{575D3A56-2F94-4390-9957-17E8AF59A154}" type="sibTrans" cxnId="{3F29C585-1ABD-4D03-A89C-F0693CD5C44C}">
      <dgm:prSet/>
      <dgm:spPr/>
      <dgm:t>
        <a:bodyPr/>
        <a:lstStyle/>
        <a:p>
          <a:endParaRPr lang="en-US"/>
        </a:p>
      </dgm:t>
    </dgm:pt>
    <dgm:pt modelId="{11B27E76-6919-49DE-933F-C3FFD4FE0CC8}">
      <dgm:prSet phldrT="[Text]"/>
      <dgm:spPr/>
      <dgm:t>
        <a:bodyPr/>
        <a:lstStyle/>
        <a:p>
          <a:r>
            <a:rPr lang="en-US" dirty="0" smtClean="0"/>
            <a:t>Consulted Risk Management Department to assist  with interpretation of results</a:t>
          </a:r>
          <a:endParaRPr lang="en-US" dirty="0"/>
        </a:p>
      </dgm:t>
    </dgm:pt>
    <dgm:pt modelId="{A7ACE546-1FBB-4BE8-BB97-7FD13ACABAE3}" type="parTrans" cxnId="{AED94DB1-B371-4BAC-85A8-6AD614AB7227}">
      <dgm:prSet/>
      <dgm:spPr/>
      <dgm:t>
        <a:bodyPr/>
        <a:lstStyle/>
        <a:p>
          <a:endParaRPr lang="en-US"/>
        </a:p>
      </dgm:t>
    </dgm:pt>
    <dgm:pt modelId="{FD1A602D-F2B3-4028-B471-2859B0C576D0}" type="sibTrans" cxnId="{AED94DB1-B371-4BAC-85A8-6AD614AB7227}">
      <dgm:prSet/>
      <dgm:spPr/>
      <dgm:t>
        <a:bodyPr/>
        <a:lstStyle/>
        <a:p>
          <a:endParaRPr lang="en-US"/>
        </a:p>
      </dgm:t>
    </dgm:pt>
    <dgm:pt modelId="{34A096C5-C680-4C14-953C-9B78DAE1C0D1}">
      <dgm:prSet phldrT="[Text]"/>
      <dgm:spPr/>
      <dgm:t>
        <a:bodyPr/>
        <a:lstStyle/>
        <a:p>
          <a:r>
            <a:rPr lang="en-US" dirty="0" smtClean="0"/>
            <a:t>Literature review</a:t>
          </a:r>
          <a:endParaRPr lang="en-US" dirty="0"/>
        </a:p>
      </dgm:t>
    </dgm:pt>
    <dgm:pt modelId="{F57B667D-1EB8-4662-A25A-1A8FA7F79E75}" type="parTrans" cxnId="{FDE57955-206A-43E7-BAC4-3536C5E0F41F}">
      <dgm:prSet/>
      <dgm:spPr/>
      <dgm:t>
        <a:bodyPr/>
        <a:lstStyle/>
        <a:p>
          <a:endParaRPr lang="en-US"/>
        </a:p>
      </dgm:t>
    </dgm:pt>
    <dgm:pt modelId="{D0D728B2-9B04-4B0E-9772-2B15A07A9D76}" type="sibTrans" cxnId="{FDE57955-206A-43E7-BAC4-3536C5E0F41F}">
      <dgm:prSet/>
      <dgm:spPr/>
      <dgm:t>
        <a:bodyPr/>
        <a:lstStyle/>
        <a:p>
          <a:endParaRPr lang="en-US"/>
        </a:p>
      </dgm:t>
    </dgm:pt>
    <dgm:pt modelId="{3EBB8656-5ABC-465B-9A07-CCBC4A186972}" type="pres">
      <dgm:prSet presAssocID="{EC95F6AD-B4DE-493B-8F4C-D7C1CFD4E44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0287934-B75E-40D9-80C4-2E9AB9E4AC34}" type="pres">
      <dgm:prSet presAssocID="{D82B609D-B5CC-49C6-A1F8-38DA312B2E70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365031-DA86-4407-92F9-80EDEA6CD44A}" type="pres">
      <dgm:prSet presAssocID="{F5297CA6-788A-4C3C-BB47-B066237536C1}" presName="parTxOnlySpace" presStyleCnt="0"/>
      <dgm:spPr/>
    </dgm:pt>
    <dgm:pt modelId="{09CE44B6-3806-454C-AAED-7F431CEBC043}" type="pres">
      <dgm:prSet presAssocID="{87CF5348-CCB0-4066-8434-0FC4B5C2ACBD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CD8F81-156E-46BA-B7A9-6718AC51EF0F}" type="pres">
      <dgm:prSet presAssocID="{575D3A56-2F94-4390-9957-17E8AF59A154}" presName="parTxOnlySpace" presStyleCnt="0"/>
      <dgm:spPr/>
    </dgm:pt>
    <dgm:pt modelId="{25890747-22E1-44F5-8B43-FFDDC8E73BFD}" type="pres">
      <dgm:prSet presAssocID="{11B27E76-6919-49DE-933F-C3FFD4FE0CC8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3B5EBA-47F7-44DD-87C4-D337574ED874}" type="pres">
      <dgm:prSet presAssocID="{FD1A602D-F2B3-4028-B471-2859B0C576D0}" presName="parTxOnlySpace" presStyleCnt="0"/>
      <dgm:spPr/>
    </dgm:pt>
    <dgm:pt modelId="{609D26FE-D290-428D-B2E4-2B3712927298}" type="pres">
      <dgm:prSet presAssocID="{34A096C5-C680-4C14-953C-9B78DAE1C0D1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DE57955-206A-43E7-BAC4-3536C5E0F41F}" srcId="{EC95F6AD-B4DE-493B-8F4C-D7C1CFD4E44B}" destId="{34A096C5-C680-4C14-953C-9B78DAE1C0D1}" srcOrd="3" destOrd="0" parTransId="{F57B667D-1EB8-4662-A25A-1A8FA7F79E75}" sibTransId="{D0D728B2-9B04-4B0E-9772-2B15A07A9D76}"/>
    <dgm:cxn modelId="{BDCAA4E7-BCF3-4BA1-9F38-3DC82EEAC839}" type="presOf" srcId="{87CF5348-CCB0-4066-8434-0FC4B5C2ACBD}" destId="{09CE44B6-3806-454C-AAED-7F431CEBC043}" srcOrd="0" destOrd="0" presId="urn:microsoft.com/office/officeart/2005/8/layout/chevron1"/>
    <dgm:cxn modelId="{3F29C585-1ABD-4D03-A89C-F0693CD5C44C}" srcId="{EC95F6AD-B4DE-493B-8F4C-D7C1CFD4E44B}" destId="{87CF5348-CCB0-4066-8434-0FC4B5C2ACBD}" srcOrd="1" destOrd="0" parTransId="{1F6CED29-353E-4977-ACE8-124390C7DD3B}" sibTransId="{575D3A56-2F94-4390-9957-17E8AF59A154}"/>
    <dgm:cxn modelId="{30555AD2-95AD-47D1-A2E5-109E941E01F1}" type="presOf" srcId="{34A096C5-C680-4C14-953C-9B78DAE1C0D1}" destId="{609D26FE-D290-428D-B2E4-2B3712927298}" srcOrd="0" destOrd="0" presId="urn:microsoft.com/office/officeart/2005/8/layout/chevron1"/>
    <dgm:cxn modelId="{A2B0CDCB-8092-420B-B630-74209E0E4726}" srcId="{EC95F6AD-B4DE-493B-8F4C-D7C1CFD4E44B}" destId="{D82B609D-B5CC-49C6-A1F8-38DA312B2E70}" srcOrd="0" destOrd="0" parTransId="{BEAFC3CA-BA1A-47DF-A6A1-B984B8717AC3}" sibTransId="{F5297CA6-788A-4C3C-BB47-B066237536C1}"/>
    <dgm:cxn modelId="{B7A4D2AA-B514-43EF-BFF5-28F5A507A056}" type="presOf" srcId="{EC95F6AD-B4DE-493B-8F4C-D7C1CFD4E44B}" destId="{3EBB8656-5ABC-465B-9A07-CCBC4A186972}" srcOrd="0" destOrd="0" presId="urn:microsoft.com/office/officeart/2005/8/layout/chevron1"/>
    <dgm:cxn modelId="{6DEC2D0F-063B-4604-AEDD-68A40AAA9715}" type="presOf" srcId="{D82B609D-B5CC-49C6-A1F8-38DA312B2E70}" destId="{E0287934-B75E-40D9-80C4-2E9AB9E4AC34}" srcOrd="0" destOrd="0" presId="urn:microsoft.com/office/officeart/2005/8/layout/chevron1"/>
    <dgm:cxn modelId="{AED94DB1-B371-4BAC-85A8-6AD614AB7227}" srcId="{EC95F6AD-B4DE-493B-8F4C-D7C1CFD4E44B}" destId="{11B27E76-6919-49DE-933F-C3FFD4FE0CC8}" srcOrd="2" destOrd="0" parTransId="{A7ACE546-1FBB-4BE8-BB97-7FD13ACABAE3}" sibTransId="{FD1A602D-F2B3-4028-B471-2859B0C576D0}"/>
    <dgm:cxn modelId="{2DD742D7-8022-4A60-84DA-101EC2E13757}" type="presOf" srcId="{11B27E76-6919-49DE-933F-C3FFD4FE0CC8}" destId="{25890747-22E1-44F5-8B43-FFDDC8E73BFD}" srcOrd="0" destOrd="0" presId="urn:microsoft.com/office/officeart/2005/8/layout/chevron1"/>
    <dgm:cxn modelId="{B194E69E-DBC9-4224-BD0F-315A6B895219}" type="presParOf" srcId="{3EBB8656-5ABC-465B-9A07-CCBC4A186972}" destId="{E0287934-B75E-40D9-80C4-2E9AB9E4AC34}" srcOrd="0" destOrd="0" presId="urn:microsoft.com/office/officeart/2005/8/layout/chevron1"/>
    <dgm:cxn modelId="{4BC10F28-08AF-4751-9711-5CE9FBDAACB0}" type="presParOf" srcId="{3EBB8656-5ABC-465B-9A07-CCBC4A186972}" destId="{3B365031-DA86-4407-92F9-80EDEA6CD44A}" srcOrd="1" destOrd="0" presId="urn:microsoft.com/office/officeart/2005/8/layout/chevron1"/>
    <dgm:cxn modelId="{C5A4B883-D140-4B9E-909A-EB2FA248BD37}" type="presParOf" srcId="{3EBB8656-5ABC-465B-9A07-CCBC4A186972}" destId="{09CE44B6-3806-454C-AAED-7F431CEBC043}" srcOrd="2" destOrd="0" presId="urn:microsoft.com/office/officeart/2005/8/layout/chevron1"/>
    <dgm:cxn modelId="{00874E0C-4926-4DE5-AA0A-151C55FD2E0E}" type="presParOf" srcId="{3EBB8656-5ABC-465B-9A07-CCBC4A186972}" destId="{67CD8F81-156E-46BA-B7A9-6718AC51EF0F}" srcOrd="3" destOrd="0" presId="urn:microsoft.com/office/officeart/2005/8/layout/chevron1"/>
    <dgm:cxn modelId="{DF852B13-7A4A-42B8-BF7B-2F37E072609E}" type="presParOf" srcId="{3EBB8656-5ABC-465B-9A07-CCBC4A186972}" destId="{25890747-22E1-44F5-8B43-FFDDC8E73BFD}" srcOrd="4" destOrd="0" presId="urn:microsoft.com/office/officeart/2005/8/layout/chevron1"/>
    <dgm:cxn modelId="{20BD8C13-C306-4794-AD1F-C9F481D79499}" type="presParOf" srcId="{3EBB8656-5ABC-465B-9A07-CCBC4A186972}" destId="{823B5EBA-47F7-44DD-87C4-D337574ED874}" srcOrd="5" destOrd="0" presId="urn:microsoft.com/office/officeart/2005/8/layout/chevron1"/>
    <dgm:cxn modelId="{0F4B890D-1630-4220-B208-C7B1DBBCDF47}" type="presParOf" srcId="{3EBB8656-5ABC-465B-9A07-CCBC4A186972}" destId="{609D26FE-D290-428D-B2E4-2B3712927298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AF935E-2174-4435-BE06-8E0C26136E31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03EFC56-688A-4A51-8C26-037D6576EAC2}" type="pres">
      <dgm:prSet presAssocID="{3DAF935E-2174-4435-BE06-8E0C26136E3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85D993C7-50E4-453B-A249-6D332C7826C0}" type="presOf" srcId="{3DAF935E-2174-4435-BE06-8E0C26136E31}" destId="{503EFC56-688A-4A51-8C26-037D6576EAC2}" srcOrd="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1AF21E4-4BC2-4920-B46F-50247F09F68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512E207-73ED-47AB-85E5-4D7A26556A8B}">
      <dgm:prSet phldrT="[Text]"/>
      <dgm:spPr/>
      <dgm:t>
        <a:bodyPr/>
        <a:lstStyle/>
        <a:p>
          <a:r>
            <a:rPr lang="en-US" dirty="0" smtClean="0"/>
            <a:t>Staff Engagement</a:t>
          </a:r>
          <a:endParaRPr lang="en-US" dirty="0"/>
        </a:p>
      </dgm:t>
    </dgm:pt>
    <dgm:pt modelId="{E9D9E4F7-C1FA-4C63-BBA2-DCC2A1DB83E4}" type="parTrans" cxnId="{84F28E76-E625-4140-A28B-2D4D3094261A}">
      <dgm:prSet/>
      <dgm:spPr/>
      <dgm:t>
        <a:bodyPr/>
        <a:lstStyle/>
        <a:p>
          <a:endParaRPr lang="en-US"/>
        </a:p>
      </dgm:t>
    </dgm:pt>
    <dgm:pt modelId="{399B6E7E-434B-4083-B142-F6655D31E721}" type="sibTrans" cxnId="{84F28E76-E625-4140-A28B-2D4D3094261A}">
      <dgm:prSet/>
      <dgm:spPr/>
      <dgm:t>
        <a:bodyPr/>
        <a:lstStyle/>
        <a:p>
          <a:endParaRPr lang="en-US"/>
        </a:p>
      </dgm:t>
    </dgm:pt>
    <dgm:pt modelId="{A863FAF3-FE98-457F-921D-04CBDDCE2649}">
      <dgm:prSet phldrT="[Text]"/>
      <dgm:spPr/>
      <dgm:t>
        <a:bodyPr/>
        <a:lstStyle/>
        <a:p>
          <a:r>
            <a:rPr lang="en-US" dirty="0" smtClean="0"/>
            <a:t>Rapid Cycle Change </a:t>
          </a:r>
          <a:endParaRPr lang="en-US" dirty="0"/>
        </a:p>
      </dgm:t>
    </dgm:pt>
    <dgm:pt modelId="{EDD8FABD-CCC7-437A-BB6E-1159A4050663}" type="parTrans" cxnId="{86C7AEE3-0499-4815-80C0-462675AA3AEC}">
      <dgm:prSet/>
      <dgm:spPr/>
      <dgm:t>
        <a:bodyPr/>
        <a:lstStyle/>
        <a:p>
          <a:endParaRPr lang="en-US"/>
        </a:p>
      </dgm:t>
    </dgm:pt>
    <dgm:pt modelId="{062C947D-E633-4EAA-9C6D-A2765790D161}" type="sibTrans" cxnId="{86C7AEE3-0499-4815-80C0-462675AA3AEC}">
      <dgm:prSet/>
      <dgm:spPr/>
      <dgm:t>
        <a:bodyPr/>
        <a:lstStyle/>
        <a:p>
          <a:endParaRPr lang="en-US"/>
        </a:p>
      </dgm:t>
    </dgm:pt>
    <dgm:pt modelId="{3F98A22F-4EC2-4539-BBFF-33627BF8613B}">
      <dgm:prSet/>
      <dgm:spPr/>
      <dgm:t>
        <a:bodyPr/>
        <a:lstStyle/>
        <a:p>
          <a:r>
            <a:rPr lang="en-US" dirty="0" smtClean="0"/>
            <a:t>6N Safety Huddle Pilot July 29, 2015  with pre/post safety huddle survey</a:t>
          </a:r>
          <a:endParaRPr lang="en-US" dirty="0"/>
        </a:p>
      </dgm:t>
    </dgm:pt>
    <dgm:pt modelId="{A3B3A7AE-B689-406D-8738-A94BEC0A10DF}" type="parTrans" cxnId="{B3F18306-DFDE-41DB-935B-6DFE538BCA93}">
      <dgm:prSet/>
      <dgm:spPr/>
      <dgm:t>
        <a:bodyPr/>
        <a:lstStyle/>
        <a:p>
          <a:endParaRPr lang="en-US"/>
        </a:p>
      </dgm:t>
    </dgm:pt>
    <dgm:pt modelId="{952C8C51-19B0-419D-B8F3-0DF4660F72F5}" type="sibTrans" cxnId="{B3F18306-DFDE-41DB-935B-6DFE538BCA93}">
      <dgm:prSet/>
      <dgm:spPr/>
      <dgm:t>
        <a:bodyPr/>
        <a:lstStyle/>
        <a:p>
          <a:endParaRPr lang="en-US"/>
        </a:p>
      </dgm:t>
    </dgm:pt>
    <dgm:pt modelId="{8BF45B78-C63F-44EE-B502-CAE9094C4D3E}">
      <dgm:prSet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4W Incorporated Safety Huddle components into daily clinical huddle  August 18, 2015</a:t>
          </a:r>
        </a:p>
      </dgm:t>
    </dgm:pt>
    <dgm:pt modelId="{2211B99D-FE30-4A02-B7A2-52C77DAE2681}" type="parTrans" cxnId="{2E5E15B0-0B55-4ED4-8199-890DF95BE03F}">
      <dgm:prSet/>
      <dgm:spPr/>
      <dgm:t>
        <a:bodyPr/>
        <a:lstStyle/>
        <a:p>
          <a:endParaRPr lang="en-US"/>
        </a:p>
      </dgm:t>
    </dgm:pt>
    <dgm:pt modelId="{73DBEE58-8193-4E2A-A4D4-8CF27FB77C00}" type="sibTrans" cxnId="{2E5E15B0-0B55-4ED4-8199-890DF95BE03F}">
      <dgm:prSet/>
      <dgm:spPr/>
      <dgm:t>
        <a:bodyPr/>
        <a:lstStyle/>
        <a:p>
          <a:endParaRPr lang="en-US"/>
        </a:p>
      </dgm:t>
    </dgm:pt>
    <dgm:pt modelId="{235B4F17-2799-4074-8EEA-E36F29F6A87C}">
      <dgm:prSet/>
      <dgm:spPr/>
      <dgm:t>
        <a:bodyPr/>
        <a:lstStyle/>
        <a:p>
          <a:r>
            <a:rPr lang="en-US" dirty="0" smtClean="0"/>
            <a:t>Final product Safety Huddle standardized across both Med </a:t>
          </a:r>
          <a:r>
            <a:rPr lang="en-US" dirty="0" err="1" smtClean="0"/>
            <a:t>Surg</a:t>
          </a:r>
          <a:r>
            <a:rPr lang="en-US" dirty="0" smtClean="0"/>
            <a:t> units October 27, 2015</a:t>
          </a:r>
          <a:endParaRPr lang="en-US" dirty="0"/>
        </a:p>
      </dgm:t>
    </dgm:pt>
    <dgm:pt modelId="{074F6835-2527-4572-8D84-F0D055BC3863}" type="parTrans" cxnId="{A30626D0-D377-4468-85E5-F2EE6E8AA4DA}">
      <dgm:prSet/>
      <dgm:spPr/>
      <dgm:t>
        <a:bodyPr/>
        <a:lstStyle/>
        <a:p>
          <a:endParaRPr lang="en-US"/>
        </a:p>
      </dgm:t>
    </dgm:pt>
    <dgm:pt modelId="{3A25076E-CE03-4876-ADAA-0D6910461BA1}" type="sibTrans" cxnId="{A30626D0-D377-4468-85E5-F2EE6E8AA4DA}">
      <dgm:prSet/>
      <dgm:spPr/>
      <dgm:t>
        <a:bodyPr/>
        <a:lstStyle/>
        <a:p>
          <a:endParaRPr lang="en-US"/>
        </a:p>
      </dgm:t>
    </dgm:pt>
    <dgm:pt modelId="{CDFFEF3D-DA7B-43F8-8F2A-D698967A4379}" type="pres">
      <dgm:prSet presAssocID="{91AF21E4-4BC2-4920-B46F-50247F09F689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33D7800-F985-4648-944E-C87BEA464795}" type="pres">
      <dgm:prSet presAssocID="{91AF21E4-4BC2-4920-B46F-50247F09F689}" presName="arrow" presStyleLbl="bgShp" presStyleIdx="0" presStyleCnt="1" custLinFactNeighborX="1139"/>
      <dgm:spPr/>
    </dgm:pt>
    <dgm:pt modelId="{9BEB4F75-A8C8-41B6-AE2F-DE00A12E48B4}" type="pres">
      <dgm:prSet presAssocID="{91AF21E4-4BC2-4920-B46F-50247F09F689}" presName="linearProcess" presStyleCnt="0"/>
      <dgm:spPr/>
    </dgm:pt>
    <dgm:pt modelId="{2C9DEE12-E8F6-4565-B5CD-0FAC30B8C855}" type="pres">
      <dgm:prSet presAssocID="{4512E207-73ED-47AB-85E5-4D7A26556A8B}" presName="textNode" presStyleLbl="node1" presStyleIdx="0" presStyleCnt="5" custScaleX="593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448661-9D51-402C-BAE5-B06F85593486}" type="pres">
      <dgm:prSet presAssocID="{399B6E7E-434B-4083-B142-F6655D31E721}" presName="sibTrans" presStyleCnt="0"/>
      <dgm:spPr/>
    </dgm:pt>
    <dgm:pt modelId="{885769D2-F1FD-43B2-9223-7016D8D20BA5}" type="pres">
      <dgm:prSet presAssocID="{3F98A22F-4EC2-4539-BBFF-33627BF8613B}" presName="textNode" presStyleLbl="node1" presStyleIdx="1" presStyleCnt="5" custScaleX="66203" custScaleY="101667" custLinFactNeighborX="-37988" custLinFactNeighborY="34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D909FF-DCD1-45B8-9D8F-2B46912907A7}" type="pres">
      <dgm:prSet presAssocID="{952C8C51-19B0-419D-B8F3-0DF4660F72F5}" presName="sibTrans" presStyleCnt="0"/>
      <dgm:spPr/>
    </dgm:pt>
    <dgm:pt modelId="{E761BAC6-8860-4CA4-A3A4-48BBB28651FF}" type="pres">
      <dgm:prSet presAssocID="{A863FAF3-FE98-457F-921D-04CBDDCE2649}" presName="textNode" presStyleLbl="node1" presStyleIdx="2" presStyleCnt="5" custScaleX="53939" custLinFactX="67054" custLinFactNeighborX="100000" custLinFactNeighborY="34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626050-7EA4-4030-B39C-7CACB8EAE7A1}" type="pres">
      <dgm:prSet presAssocID="{062C947D-E633-4EAA-9C6D-A2765790D161}" presName="sibTrans" presStyleCnt="0"/>
      <dgm:spPr/>
    </dgm:pt>
    <dgm:pt modelId="{177A6180-74AA-4FDA-8B0D-13FCA20CCCC9}" type="pres">
      <dgm:prSet presAssocID="{235B4F17-2799-4074-8EEA-E36F29F6A87C}" presName="textNode" presStyleLbl="node1" presStyleIdx="3" presStyleCnt="5" custScaleX="53100" custLinFactX="70283" custLinFactNeighborX="100000" custLinFactNeighborY="23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6BDBBC-E07E-4B12-8A97-8A6FD152A745}" type="pres">
      <dgm:prSet presAssocID="{3A25076E-CE03-4876-ADAA-0D6910461BA1}" presName="sibTrans" presStyleCnt="0"/>
      <dgm:spPr/>
    </dgm:pt>
    <dgm:pt modelId="{03D6F199-BFEB-4A6D-9001-0F23A03EE8ED}" type="pres">
      <dgm:prSet presAssocID="{8BF45B78-C63F-44EE-B502-CAE9094C4D3E}" presName="textNode" presStyleLbl="node1" presStyleIdx="4" presStyleCnt="5" custScaleX="66370" custLinFactX="-108535" custLinFactNeighborX="-200000" custLinFactNeighborY="34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3506097-1B6B-4063-B940-2EE8E184C52D}" type="presOf" srcId="{91AF21E4-4BC2-4920-B46F-50247F09F689}" destId="{CDFFEF3D-DA7B-43F8-8F2A-D698967A4379}" srcOrd="0" destOrd="0" presId="urn:microsoft.com/office/officeart/2005/8/layout/hProcess9"/>
    <dgm:cxn modelId="{B6346C17-5DEF-4B97-AA5D-56B62C7B75F8}" type="presOf" srcId="{3F98A22F-4EC2-4539-BBFF-33627BF8613B}" destId="{885769D2-F1FD-43B2-9223-7016D8D20BA5}" srcOrd="0" destOrd="0" presId="urn:microsoft.com/office/officeart/2005/8/layout/hProcess9"/>
    <dgm:cxn modelId="{2E5E15B0-0B55-4ED4-8199-890DF95BE03F}" srcId="{91AF21E4-4BC2-4920-B46F-50247F09F689}" destId="{8BF45B78-C63F-44EE-B502-CAE9094C4D3E}" srcOrd="4" destOrd="0" parTransId="{2211B99D-FE30-4A02-B7A2-52C77DAE2681}" sibTransId="{73DBEE58-8193-4E2A-A4D4-8CF27FB77C00}"/>
    <dgm:cxn modelId="{84F28E76-E625-4140-A28B-2D4D3094261A}" srcId="{91AF21E4-4BC2-4920-B46F-50247F09F689}" destId="{4512E207-73ED-47AB-85E5-4D7A26556A8B}" srcOrd="0" destOrd="0" parTransId="{E9D9E4F7-C1FA-4C63-BBA2-DCC2A1DB83E4}" sibTransId="{399B6E7E-434B-4083-B142-F6655D31E721}"/>
    <dgm:cxn modelId="{FAF98E16-1FFF-4C7E-9463-DD3BC028CE2F}" type="presOf" srcId="{235B4F17-2799-4074-8EEA-E36F29F6A87C}" destId="{177A6180-74AA-4FDA-8B0D-13FCA20CCCC9}" srcOrd="0" destOrd="0" presId="urn:microsoft.com/office/officeart/2005/8/layout/hProcess9"/>
    <dgm:cxn modelId="{AD8D063A-A196-4033-A3A3-E4B5D5276677}" type="presOf" srcId="{A863FAF3-FE98-457F-921D-04CBDDCE2649}" destId="{E761BAC6-8860-4CA4-A3A4-48BBB28651FF}" srcOrd="0" destOrd="0" presId="urn:microsoft.com/office/officeart/2005/8/layout/hProcess9"/>
    <dgm:cxn modelId="{66A224E1-9A07-4BFA-9898-DE0A5C145B21}" type="presOf" srcId="{4512E207-73ED-47AB-85E5-4D7A26556A8B}" destId="{2C9DEE12-E8F6-4565-B5CD-0FAC30B8C855}" srcOrd="0" destOrd="0" presId="urn:microsoft.com/office/officeart/2005/8/layout/hProcess9"/>
    <dgm:cxn modelId="{A30626D0-D377-4468-85E5-F2EE6E8AA4DA}" srcId="{91AF21E4-4BC2-4920-B46F-50247F09F689}" destId="{235B4F17-2799-4074-8EEA-E36F29F6A87C}" srcOrd="3" destOrd="0" parTransId="{074F6835-2527-4572-8D84-F0D055BC3863}" sibTransId="{3A25076E-CE03-4876-ADAA-0D6910461BA1}"/>
    <dgm:cxn modelId="{86C7AEE3-0499-4815-80C0-462675AA3AEC}" srcId="{91AF21E4-4BC2-4920-B46F-50247F09F689}" destId="{A863FAF3-FE98-457F-921D-04CBDDCE2649}" srcOrd="2" destOrd="0" parTransId="{EDD8FABD-CCC7-437A-BB6E-1159A4050663}" sibTransId="{062C947D-E633-4EAA-9C6D-A2765790D161}"/>
    <dgm:cxn modelId="{B3F18306-DFDE-41DB-935B-6DFE538BCA93}" srcId="{91AF21E4-4BC2-4920-B46F-50247F09F689}" destId="{3F98A22F-4EC2-4539-BBFF-33627BF8613B}" srcOrd="1" destOrd="0" parTransId="{A3B3A7AE-B689-406D-8738-A94BEC0A10DF}" sibTransId="{952C8C51-19B0-419D-B8F3-0DF4660F72F5}"/>
    <dgm:cxn modelId="{A18942C7-7A59-46A0-87A0-E515BF77BDD8}" type="presOf" srcId="{8BF45B78-C63F-44EE-B502-CAE9094C4D3E}" destId="{03D6F199-BFEB-4A6D-9001-0F23A03EE8ED}" srcOrd="0" destOrd="0" presId="urn:microsoft.com/office/officeart/2005/8/layout/hProcess9"/>
    <dgm:cxn modelId="{E6335DC6-9933-4AB1-A891-13BE1E290699}" type="presParOf" srcId="{CDFFEF3D-DA7B-43F8-8F2A-D698967A4379}" destId="{133D7800-F985-4648-944E-C87BEA464795}" srcOrd="0" destOrd="0" presId="urn:microsoft.com/office/officeart/2005/8/layout/hProcess9"/>
    <dgm:cxn modelId="{05F2A7C6-1F7C-4B9B-98B4-3EB3CC0373F8}" type="presParOf" srcId="{CDFFEF3D-DA7B-43F8-8F2A-D698967A4379}" destId="{9BEB4F75-A8C8-41B6-AE2F-DE00A12E48B4}" srcOrd="1" destOrd="0" presId="urn:microsoft.com/office/officeart/2005/8/layout/hProcess9"/>
    <dgm:cxn modelId="{91BD9FAF-7B27-4550-9CA9-108825EF567F}" type="presParOf" srcId="{9BEB4F75-A8C8-41B6-AE2F-DE00A12E48B4}" destId="{2C9DEE12-E8F6-4565-B5CD-0FAC30B8C855}" srcOrd="0" destOrd="0" presId="urn:microsoft.com/office/officeart/2005/8/layout/hProcess9"/>
    <dgm:cxn modelId="{0A167B7D-1274-4AC1-81BE-266592967825}" type="presParOf" srcId="{9BEB4F75-A8C8-41B6-AE2F-DE00A12E48B4}" destId="{CD448661-9D51-402C-BAE5-B06F85593486}" srcOrd="1" destOrd="0" presId="urn:microsoft.com/office/officeart/2005/8/layout/hProcess9"/>
    <dgm:cxn modelId="{06C9838A-A77B-4200-A86D-E4A75167E8B3}" type="presParOf" srcId="{9BEB4F75-A8C8-41B6-AE2F-DE00A12E48B4}" destId="{885769D2-F1FD-43B2-9223-7016D8D20BA5}" srcOrd="2" destOrd="0" presId="urn:microsoft.com/office/officeart/2005/8/layout/hProcess9"/>
    <dgm:cxn modelId="{07EB871E-36A6-44E8-8802-9C4B6BE939FA}" type="presParOf" srcId="{9BEB4F75-A8C8-41B6-AE2F-DE00A12E48B4}" destId="{9ED909FF-DCD1-45B8-9D8F-2B46912907A7}" srcOrd="3" destOrd="0" presId="urn:microsoft.com/office/officeart/2005/8/layout/hProcess9"/>
    <dgm:cxn modelId="{F5949E87-1D3F-4A36-B61C-0C2A61271720}" type="presParOf" srcId="{9BEB4F75-A8C8-41B6-AE2F-DE00A12E48B4}" destId="{E761BAC6-8860-4CA4-A3A4-48BBB28651FF}" srcOrd="4" destOrd="0" presId="urn:microsoft.com/office/officeart/2005/8/layout/hProcess9"/>
    <dgm:cxn modelId="{F7957110-516E-4D20-961E-E055BD154D47}" type="presParOf" srcId="{9BEB4F75-A8C8-41B6-AE2F-DE00A12E48B4}" destId="{3D626050-7EA4-4030-B39C-7CACB8EAE7A1}" srcOrd="5" destOrd="0" presId="urn:microsoft.com/office/officeart/2005/8/layout/hProcess9"/>
    <dgm:cxn modelId="{4607CF6C-4934-45CA-B488-34440A5A1A78}" type="presParOf" srcId="{9BEB4F75-A8C8-41B6-AE2F-DE00A12E48B4}" destId="{177A6180-74AA-4FDA-8B0D-13FCA20CCCC9}" srcOrd="6" destOrd="0" presId="urn:microsoft.com/office/officeart/2005/8/layout/hProcess9"/>
    <dgm:cxn modelId="{E8488CFC-4918-47F9-BFEC-CD39D141C9C3}" type="presParOf" srcId="{9BEB4F75-A8C8-41B6-AE2F-DE00A12E48B4}" destId="{136BDBBC-E07E-4B12-8A97-8A6FD152A745}" srcOrd="7" destOrd="0" presId="urn:microsoft.com/office/officeart/2005/8/layout/hProcess9"/>
    <dgm:cxn modelId="{16FCFB26-D188-4B28-B7D4-CABE9149A023}" type="presParOf" srcId="{9BEB4F75-A8C8-41B6-AE2F-DE00A12E48B4}" destId="{03D6F199-BFEB-4A6D-9001-0F23A03EE8ED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0287934-B75E-40D9-80C4-2E9AB9E4AC34}">
      <dsp:nvSpPr>
        <dsp:cNvPr id="0" name=""/>
        <dsp:cNvSpPr/>
      </dsp:nvSpPr>
      <dsp:spPr>
        <a:xfrm>
          <a:off x="3909" y="322508"/>
          <a:ext cx="2275539" cy="9102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Culture of Safety Survey November 2014</a:t>
          </a:r>
          <a:endParaRPr lang="en-US" sz="1200" kern="1200" dirty="0"/>
        </a:p>
      </dsp:txBody>
      <dsp:txXfrm>
        <a:off x="3909" y="322508"/>
        <a:ext cx="2275539" cy="910215"/>
      </dsp:txXfrm>
    </dsp:sp>
    <dsp:sp modelId="{09CE44B6-3806-454C-AAED-7F431CEBC043}">
      <dsp:nvSpPr>
        <dsp:cNvPr id="0" name=""/>
        <dsp:cNvSpPr/>
      </dsp:nvSpPr>
      <dsp:spPr>
        <a:xfrm>
          <a:off x="2051894" y="322508"/>
          <a:ext cx="2275539" cy="9102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Result received June 2015</a:t>
          </a:r>
          <a:endParaRPr lang="en-US" sz="1200" kern="1200" dirty="0"/>
        </a:p>
      </dsp:txBody>
      <dsp:txXfrm>
        <a:off x="2051894" y="322508"/>
        <a:ext cx="2275539" cy="910215"/>
      </dsp:txXfrm>
    </dsp:sp>
    <dsp:sp modelId="{25890747-22E1-44F5-8B43-FFDDC8E73BFD}">
      <dsp:nvSpPr>
        <dsp:cNvPr id="0" name=""/>
        <dsp:cNvSpPr/>
      </dsp:nvSpPr>
      <dsp:spPr>
        <a:xfrm>
          <a:off x="4099879" y="322508"/>
          <a:ext cx="2275539" cy="9102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Consulted Risk Management Department to assist  with interpretation of results</a:t>
          </a:r>
          <a:endParaRPr lang="en-US" sz="1200" kern="1200" dirty="0"/>
        </a:p>
      </dsp:txBody>
      <dsp:txXfrm>
        <a:off x="4099879" y="322508"/>
        <a:ext cx="2275539" cy="910215"/>
      </dsp:txXfrm>
    </dsp:sp>
    <dsp:sp modelId="{609D26FE-D290-428D-B2E4-2B3712927298}">
      <dsp:nvSpPr>
        <dsp:cNvPr id="0" name=""/>
        <dsp:cNvSpPr/>
      </dsp:nvSpPr>
      <dsp:spPr>
        <a:xfrm>
          <a:off x="6147864" y="322508"/>
          <a:ext cx="2275539" cy="9102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Literature review</a:t>
          </a:r>
          <a:endParaRPr lang="en-US" sz="1200" kern="1200" dirty="0"/>
        </a:p>
      </dsp:txBody>
      <dsp:txXfrm>
        <a:off x="6147864" y="322508"/>
        <a:ext cx="2275539" cy="91021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33D7800-F985-4648-944E-C87BEA464795}">
      <dsp:nvSpPr>
        <dsp:cNvPr id="0" name=""/>
        <dsp:cNvSpPr/>
      </dsp:nvSpPr>
      <dsp:spPr>
        <a:xfrm>
          <a:off x="735166" y="0"/>
          <a:ext cx="7379311" cy="452596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9DEE12-E8F6-4565-B5CD-0FAC30B8C855}">
      <dsp:nvSpPr>
        <dsp:cNvPr id="0" name=""/>
        <dsp:cNvSpPr/>
      </dsp:nvSpPr>
      <dsp:spPr>
        <a:xfrm>
          <a:off x="176034" y="1357788"/>
          <a:ext cx="1544576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Staff Engagement</a:t>
          </a:r>
          <a:endParaRPr lang="en-US" sz="1500" kern="1200" dirty="0"/>
        </a:p>
      </dsp:txBody>
      <dsp:txXfrm>
        <a:off x="176034" y="1357788"/>
        <a:ext cx="1544576" cy="1810385"/>
      </dsp:txXfrm>
    </dsp:sp>
    <dsp:sp modelId="{885769D2-F1FD-43B2-9223-7016D8D20BA5}">
      <dsp:nvSpPr>
        <dsp:cNvPr id="0" name=""/>
        <dsp:cNvSpPr/>
      </dsp:nvSpPr>
      <dsp:spPr>
        <a:xfrm>
          <a:off x="1804992" y="1405755"/>
          <a:ext cx="1724232" cy="18405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6N Safety Huddle Pilot July 29, 2015  with pre/post safety huddle survey</a:t>
          </a:r>
          <a:endParaRPr lang="en-US" sz="1500" kern="1200" dirty="0"/>
        </a:p>
      </dsp:txBody>
      <dsp:txXfrm>
        <a:off x="1804992" y="1405755"/>
        <a:ext cx="1724232" cy="1840564"/>
      </dsp:txXfrm>
    </dsp:sp>
    <dsp:sp modelId="{E761BAC6-8860-4CA4-A3A4-48BBB28651FF}">
      <dsp:nvSpPr>
        <dsp:cNvPr id="0" name=""/>
        <dsp:cNvSpPr/>
      </dsp:nvSpPr>
      <dsp:spPr>
        <a:xfrm>
          <a:off x="5599459" y="1420844"/>
          <a:ext cx="1404821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Rapid Cycle Change </a:t>
          </a:r>
          <a:endParaRPr lang="en-US" sz="1500" kern="1200" dirty="0"/>
        </a:p>
      </dsp:txBody>
      <dsp:txXfrm>
        <a:off x="5599459" y="1420844"/>
        <a:ext cx="1404821" cy="1810385"/>
      </dsp:txXfrm>
    </dsp:sp>
    <dsp:sp modelId="{177A6180-74AA-4FDA-8B0D-13FCA20CCCC9}">
      <dsp:nvSpPr>
        <dsp:cNvPr id="0" name=""/>
        <dsp:cNvSpPr/>
      </dsp:nvSpPr>
      <dsp:spPr>
        <a:xfrm>
          <a:off x="7224451" y="1399826"/>
          <a:ext cx="1382969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Final product Safety Huddle standardized across both Med </a:t>
          </a:r>
          <a:r>
            <a:rPr lang="en-US" sz="1500" kern="1200" dirty="0" err="1" smtClean="0"/>
            <a:t>Surg</a:t>
          </a:r>
          <a:r>
            <a:rPr lang="en-US" sz="1500" kern="1200" dirty="0" smtClean="0"/>
            <a:t> units October 27, 2015</a:t>
          </a:r>
          <a:endParaRPr lang="en-US" sz="1500" kern="1200" dirty="0"/>
        </a:p>
      </dsp:txBody>
      <dsp:txXfrm>
        <a:off x="7224451" y="1399826"/>
        <a:ext cx="1382969" cy="1810385"/>
      </dsp:txXfrm>
    </dsp:sp>
    <dsp:sp modelId="{03D6F199-BFEB-4A6D-9001-0F23A03EE8ED}">
      <dsp:nvSpPr>
        <dsp:cNvPr id="0" name=""/>
        <dsp:cNvSpPr/>
      </dsp:nvSpPr>
      <dsp:spPr>
        <a:xfrm>
          <a:off x="3678026" y="1420826"/>
          <a:ext cx="1728582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>
              <a:solidFill>
                <a:schemeClr val="bg1"/>
              </a:solidFill>
            </a:rPr>
            <a:t>4W Incorporated Safety Huddle components into daily clinical huddle  August 18, 2015</a:t>
          </a:r>
        </a:p>
      </dsp:txBody>
      <dsp:txXfrm>
        <a:off x="3678026" y="1420826"/>
        <a:ext cx="1728582" cy="18103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22F90A-5E07-4EC7-AFF2-F175E0BFE577}" type="datetimeFigureOut">
              <a:rPr lang="en-US" smtClean="0"/>
              <a:pPr/>
              <a:t>4/1/2016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EB6245-9707-4C5A-AAA2-7EC787EB35F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Description of Cambridge Health Alliance: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 hospitals – Cambridge, Somerville, and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Whidden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(Everett) – each with 24-hour emergency services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15 primary care practices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293 licensed beds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It also provides a vital safety net for underserved populations facing barriers to care. </a:t>
            </a:r>
            <a:endParaRPr lang="en-US" dirty="0" smtClean="0"/>
          </a:p>
          <a:p>
            <a:r>
              <a:rPr lang="en-US" dirty="0" smtClean="0"/>
              <a:t>Our special expertise in caring for vulnerable populations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Academic Community Health System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dirty="0" smtClean="0"/>
              <a:t>for Harvard Medical School and the Tufts University School of Medicine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Cambridge Hospital has two</a:t>
            </a:r>
            <a:r>
              <a:rPr lang="en-US" baseline="0" dirty="0" smtClean="0"/>
              <a:t> 32 bed Med </a:t>
            </a:r>
            <a:r>
              <a:rPr lang="en-US" baseline="0" dirty="0" err="1" smtClean="0"/>
              <a:t>Surg</a:t>
            </a:r>
            <a:r>
              <a:rPr lang="en-US" baseline="0" dirty="0" smtClean="0"/>
              <a:t> Tele Units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4W is predominately medical and 6N has a surgical component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4W 2 Medical Teaching teams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6N 1 Hospitalist teaching team and multiple specialty teams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4W has had nursing leadership challenges 5 Manager in 14 years and inconsistent processes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6N has had consistent nursing leadership for the past 14 years and consistent processes in place.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EB6245-9707-4C5A-AAA2-7EC787EB35F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6N Highest response rate within CHA 7%</a:t>
            </a:r>
          </a:p>
          <a:p>
            <a:r>
              <a:rPr lang="en-US" baseline="0" dirty="0" smtClean="0"/>
              <a:t>Describe confusion when we reviewed results at first glance</a:t>
            </a:r>
          </a:p>
          <a:p>
            <a:r>
              <a:rPr lang="en-US" baseline="0" dirty="0" smtClean="0"/>
              <a:t>Internalizing the results</a:t>
            </a:r>
          </a:p>
          <a:p>
            <a:r>
              <a:rPr lang="en-US" baseline="0" dirty="0" smtClean="0"/>
              <a:t>We determined a need to find help to interpret</a:t>
            </a:r>
          </a:p>
          <a:p>
            <a:r>
              <a:rPr lang="en-US" baseline="0" dirty="0" smtClean="0"/>
              <a:t>Received clarity on the individual question and response meaning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Themes: Communication/Openness and feeling that mistakes are held against them</a:t>
            </a:r>
          </a:p>
          <a:p>
            <a:r>
              <a:rPr lang="en-US" baseline="0" dirty="0" smtClean="0"/>
              <a:t>Now that we understand…How to we present to staff</a:t>
            </a:r>
          </a:p>
          <a:p>
            <a:r>
              <a:rPr lang="en-US" baseline="0" dirty="0" smtClean="0"/>
              <a:t>Literature search came across safety Huddle on IHI website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EB6245-9707-4C5A-AAA2-7EC787EB35F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Posted</a:t>
            </a:r>
            <a:r>
              <a:rPr lang="en-US" baseline="0" dirty="0" smtClean="0"/>
              <a:t> the results for all staff</a:t>
            </a:r>
          </a:p>
          <a:p>
            <a:r>
              <a:rPr lang="en-US" baseline="0" dirty="0" smtClean="0"/>
              <a:t>Unit based staff meetings to discuss and brainstorm about what we can do as a unit and as a leader</a:t>
            </a:r>
          </a:p>
          <a:p>
            <a:r>
              <a:rPr lang="en-US" baseline="0" dirty="0" smtClean="0"/>
              <a:t>We decided on 6N to implement a Safety Huddle pilot and utilizing an existing clinical huddle on 4W to increase safety awareness, identify and problem solve issues.</a:t>
            </a:r>
          </a:p>
          <a:p>
            <a:r>
              <a:rPr lang="en-US" baseline="0" dirty="0" smtClean="0"/>
              <a:t>Huddles on both units occurring but had a different structure with similar end points.</a:t>
            </a:r>
          </a:p>
          <a:p>
            <a:r>
              <a:rPr lang="en-US" baseline="0" dirty="0" smtClean="0"/>
              <a:t>Once the pilot ended a Safety Huddle survey was done on 6N looking for staff input about expanding the huddle to both shifts, looking for a time preference reducing from twice on days to once.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EB6245-9707-4C5A-AAA2-7EC787EB35F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EB6245-9707-4C5A-AAA2-7EC787EB35F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Power of Nurse Manager presence</a:t>
            </a:r>
          </a:p>
          <a:p>
            <a:r>
              <a:rPr lang="en-US" dirty="0" smtClean="0"/>
              <a:t>Partnering with staff</a:t>
            </a:r>
          </a:p>
          <a:p>
            <a:r>
              <a:rPr lang="en-US" dirty="0" smtClean="0"/>
              <a:t>Good staff feel supported, feel heard down side it can turn into a daily staff meeting </a:t>
            </a:r>
          </a:p>
          <a:p>
            <a:r>
              <a:rPr lang="en-US" dirty="0" smtClean="0"/>
              <a:t>Achieving</a:t>
            </a:r>
            <a:r>
              <a:rPr lang="en-US" baseline="0" dirty="0" smtClean="0"/>
              <a:t> greater success using rapid change </a:t>
            </a:r>
            <a:r>
              <a:rPr lang="en-US" dirty="0" smtClean="0"/>
              <a:t>Partnering</a:t>
            </a:r>
            <a:r>
              <a:rPr lang="en-US" baseline="0" dirty="0" smtClean="0"/>
              <a:t> with staff  </a:t>
            </a:r>
            <a:endParaRPr lang="en-US" dirty="0" smtClean="0"/>
          </a:p>
          <a:p>
            <a:r>
              <a:rPr lang="en-US" dirty="0" smtClean="0"/>
              <a:t>What seems like a good idea as</a:t>
            </a:r>
            <a:r>
              <a:rPr lang="en-US" baseline="0" dirty="0" smtClean="0"/>
              <a:t> a communication tool can turn into a barrier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EB6245-9707-4C5A-AAA2-7EC787EB35F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F3B62-7A04-7F48-AAA9-82A35A933B1F}" type="datetimeFigureOut">
              <a:rPr lang="en-US" smtClean="0"/>
              <a:pPr/>
              <a:t>4/1/2016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F2F1-1883-084D-9D85-B86BDF1FD8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50014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F3B62-7A04-7F48-AAA9-82A35A933B1F}" type="datetimeFigureOut">
              <a:rPr lang="en-US" smtClean="0"/>
              <a:pPr/>
              <a:t>4/1/2016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F2F1-1883-084D-9D85-B86BDF1FD8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12741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F3B62-7A04-7F48-AAA9-82A35A933B1F}" type="datetimeFigureOut">
              <a:rPr lang="en-US" smtClean="0"/>
              <a:pPr/>
              <a:t>4/1/2016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F2F1-1883-084D-9D85-B86BDF1FD8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86427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F3B62-7A04-7F48-AAA9-82A35A933B1F}" type="datetimeFigureOut">
              <a:rPr lang="en-US" smtClean="0"/>
              <a:pPr/>
              <a:t>4/1/2016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F2F1-1883-084D-9D85-B86BDF1FD8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48367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F3B62-7A04-7F48-AAA9-82A35A933B1F}" type="datetimeFigureOut">
              <a:rPr lang="en-US" smtClean="0"/>
              <a:pPr/>
              <a:t>4/1/2016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F2F1-1883-084D-9D85-B86BDF1FD8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77553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F3B62-7A04-7F48-AAA9-82A35A933B1F}" type="datetimeFigureOut">
              <a:rPr lang="en-US" smtClean="0"/>
              <a:pPr/>
              <a:t>4/1/2016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F2F1-1883-084D-9D85-B86BDF1FD8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17896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F3B62-7A04-7F48-AAA9-82A35A933B1F}" type="datetimeFigureOut">
              <a:rPr lang="en-US" smtClean="0"/>
              <a:pPr/>
              <a:t>4/1/2016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F2F1-1883-084D-9D85-B86BDF1FD8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71693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F3B62-7A04-7F48-AAA9-82A35A933B1F}" type="datetimeFigureOut">
              <a:rPr lang="en-US" smtClean="0"/>
              <a:pPr/>
              <a:t>4/1/2016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F2F1-1883-084D-9D85-B86BDF1FD8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82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F3B62-7A04-7F48-AAA9-82A35A933B1F}" type="datetimeFigureOut">
              <a:rPr lang="en-US" smtClean="0"/>
              <a:pPr/>
              <a:t>4/1/2016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F2F1-1883-084D-9D85-B86BDF1FD8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5764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F3B62-7A04-7F48-AAA9-82A35A933B1F}" type="datetimeFigureOut">
              <a:rPr lang="en-US" smtClean="0"/>
              <a:pPr/>
              <a:t>4/1/2016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F2F1-1883-084D-9D85-B86BDF1FD8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68940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F3B62-7A04-7F48-AAA9-82A35A933B1F}" type="datetimeFigureOut">
              <a:rPr lang="en-US" smtClean="0"/>
              <a:pPr/>
              <a:t>4/1/2016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F2F1-1883-084D-9D85-B86BDF1FD8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43888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F3B62-7A04-7F48-AAA9-82A35A933B1F}" type="datetimeFigureOut">
              <a:rPr lang="en-US" smtClean="0"/>
              <a:pPr/>
              <a:t>4/1/2016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DF2F1-1883-084D-9D85-B86BDF1FD88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CHA PPT Masthead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660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54223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hyperlink" Target="mailto:msamost@challiance.or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racca@challiance.org" TargetMode="External"/><Relationship Id="rId5" Type="http://schemas.openxmlformats.org/officeDocument/2006/relationships/hyperlink" Target="mailto:lbausk@challiance.org" TargetMode="Externa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85874"/>
            <a:ext cx="8229600" cy="1042987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Nurse Leadership improving the culture of safety through the implementation of Unit Based Nurse Safety Huddle 	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71813"/>
            <a:ext cx="8229600" cy="305435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3200" dirty="0" smtClean="0"/>
              <a:t>2016 Safety Forum</a:t>
            </a:r>
          </a:p>
          <a:p>
            <a:pPr algn="ctr">
              <a:buNone/>
            </a:pPr>
            <a:r>
              <a:rPr lang="en-US" sz="3200" dirty="0" smtClean="0"/>
              <a:t>April 11, 2016</a:t>
            </a:r>
          </a:p>
          <a:p>
            <a:pPr>
              <a:buNone/>
            </a:pPr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pPr algn="ctr">
              <a:buNone/>
            </a:pPr>
            <a:r>
              <a:rPr lang="en-US" sz="3200" dirty="0" smtClean="0"/>
              <a:t>Laurie Bausk, </a:t>
            </a:r>
            <a:r>
              <a:rPr lang="en-US" sz="3200" cap="all" dirty="0" smtClean="0"/>
              <a:t>MM, BSN, RN, NE-BC</a:t>
            </a:r>
          </a:p>
          <a:p>
            <a:pPr algn="ctr">
              <a:buNone/>
            </a:pPr>
            <a:r>
              <a:rPr lang="en-US" sz="3200" dirty="0" smtClean="0"/>
              <a:t>Stephanie Racca, BSN. RN</a:t>
            </a:r>
          </a:p>
          <a:p>
            <a:pPr algn="r">
              <a:buNone/>
            </a:pPr>
            <a:endParaRPr lang="en-US" cap="al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5064"/>
            <a:ext cx="3674853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3380" y="1039311"/>
            <a:ext cx="7508476" cy="5401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0113" y="1"/>
            <a:ext cx="7772400" cy="1093076"/>
          </a:xfrm>
        </p:spPr>
        <p:txBody>
          <a:bodyPr/>
          <a:lstStyle/>
          <a:p>
            <a:r>
              <a:rPr lang="en-US" dirty="0" smtClean="0"/>
              <a:t>Timeline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7804" y="2648309"/>
            <a:ext cx="8134709" cy="3666227"/>
          </a:xfrm>
        </p:spPr>
        <p:txBody>
          <a:bodyPr>
            <a:normAutofit/>
          </a:bodyPr>
          <a:lstStyle/>
          <a:p>
            <a:pPr algn="l"/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327803" y="1093078"/>
          <a:ext cx="8427313" cy="1555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483477" y="2250536"/>
          <a:ext cx="737826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274931" y="2648310"/>
            <a:ext cx="6586808" cy="3942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697" y="157655"/>
            <a:ext cx="8229600" cy="1492469"/>
          </a:xfrm>
        </p:spPr>
        <p:txBody>
          <a:bodyPr/>
          <a:lstStyle/>
          <a:p>
            <a:r>
              <a:rPr lang="en-US" dirty="0" smtClean="0"/>
              <a:t>The Journey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9697" y="1429407"/>
          <a:ext cx="8681543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55407" y="5227528"/>
            <a:ext cx="2213147" cy="1455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541" y="867103"/>
            <a:ext cx="4619297" cy="73309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/>
              <a:t>Word on the “street”</a:t>
            </a:r>
            <a:endParaRPr lang="en-US" sz="4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51763" y="1600200"/>
            <a:ext cx="4682030" cy="2373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3599798"/>
            <a:ext cx="4394638" cy="2890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Callout 6"/>
          <p:cNvSpPr/>
          <p:nvPr/>
        </p:nvSpPr>
        <p:spPr>
          <a:xfrm rot="20057415">
            <a:off x="292928" y="1810726"/>
            <a:ext cx="2165130" cy="1844570"/>
          </a:xfrm>
          <a:prstGeom prst="wedgeEllipse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I really like that we are heard when we voice our concerns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0" name="Oval Callout 9"/>
          <p:cNvSpPr/>
          <p:nvPr/>
        </p:nvSpPr>
        <p:spPr>
          <a:xfrm>
            <a:off x="2397671" y="2733011"/>
            <a:ext cx="1587062" cy="1240221"/>
          </a:xfrm>
          <a:prstGeom prst="wedgeEllipse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It’s a              de-stressor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1" name="Oval Callout 10"/>
          <p:cNvSpPr/>
          <p:nvPr/>
        </p:nvSpPr>
        <p:spPr>
          <a:xfrm>
            <a:off x="7168055" y="312683"/>
            <a:ext cx="1765738" cy="1439917"/>
          </a:xfrm>
          <a:prstGeom prst="wedgeEllipse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The huddle brings us together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2" name="Oval Callout 11"/>
          <p:cNvSpPr/>
          <p:nvPr/>
        </p:nvSpPr>
        <p:spPr>
          <a:xfrm>
            <a:off x="4851837" y="312683"/>
            <a:ext cx="2106011" cy="1439917"/>
          </a:xfrm>
          <a:prstGeom prst="wedgeEllipse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This is a good forum for issues that present  during the shift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4" name="Oval Callout 13"/>
          <p:cNvSpPr/>
          <p:nvPr/>
        </p:nvSpPr>
        <p:spPr>
          <a:xfrm rot="2487004">
            <a:off x="4629680" y="3672422"/>
            <a:ext cx="2086135" cy="1439917"/>
          </a:xfrm>
          <a:prstGeom prst="wedgeEllipse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It’s a chance  to brainstorm about  problems and find solutions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462" y="1051034"/>
            <a:ext cx="8686800" cy="1782762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Comparison of Rate of Safety Event Reporting 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latin typeface="Arial" pitchFamily="34" charset="0"/>
                <a:cs typeface="Arial" pitchFamily="34" charset="0"/>
              </a:rPr>
              <a:t>November 2014- February 2015 and </a:t>
            </a:r>
            <a:br>
              <a:rPr lang="en-US" sz="2000" dirty="0" smtClean="0"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latin typeface="Arial" pitchFamily="34" charset="0"/>
                <a:cs typeface="Arial" pitchFamily="34" charset="0"/>
              </a:rPr>
              <a:t>November 2015-February 2016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215462" y="2697162"/>
          <a:ext cx="8403021" cy="3896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Learned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21485" y="1417638"/>
            <a:ext cx="2728225" cy="2185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4814724"/>
            <a:ext cx="1635534" cy="171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57200" y="1417638"/>
            <a:ext cx="55231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Power of nursing leadership presence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Importance of staff engagement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Greater success through collaboration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720662" y="4218600"/>
            <a:ext cx="51290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Please feel free to contact us at: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Laurie Bausk    Nurse Manager Med </a:t>
            </a:r>
            <a:r>
              <a:rPr lang="en-US" dirty="0" err="1" smtClean="0"/>
              <a:t>Surg</a:t>
            </a:r>
            <a:r>
              <a:rPr lang="en-US" dirty="0" smtClean="0"/>
              <a:t> 6    </a:t>
            </a:r>
            <a:r>
              <a:rPr lang="en-US" sz="1600" dirty="0" smtClean="0">
                <a:hlinkClick r:id="rId5"/>
              </a:rPr>
              <a:t>lbausk@challiance.org</a:t>
            </a:r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Stephanie Racca   Nurse Manager Med </a:t>
            </a:r>
            <a:r>
              <a:rPr lang="en-US" dirty="0" err="1" smtClean="0"/>
              <a:t>Surg</a:t>
            </a:r>
            <a:r>
              <a:rPr lang="en-US" dirty="0" smtClean="0"/>
              <a:t> 4 </a:t>
            </a:r>
            <a:r>
              <a:rPr lang="en-US" sz="1600" dirty="0" smtClean="0">
                <a:hlinkClick r:id="rId6"/>
              </a:rPr>
              <a:t>sracca@challiance.org</a:t>
            </a:r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Mary Samost    Associate Chief </a:t>
            </a:r>
            <a:r>
              <a:rPr lang="en-US" dirty="0" smtClean="0"/>
              <a:t>Nurse </a:t>
            </a:r>
            <a:r>
              <a:rPr lang="en-US" sz="1600" dirty="0" smtClean="0">
                <a:hlinkClick r:id="rId7"/>
              </a:rPr>
              <a:t>msamost@challiance.org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693</TotalTime>
  <Words>584</Words>
  <Application>Microsoft Office PowerPoint</Application>
  <PresentationFormat>On-screen Show (4:3)</PresentationFormat>
  <Paragraphs>82</Paragraphs>
  <Slides>7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Nurse Leadership improving the culture of safety through the implementation of Unit Based Nurse Safety Huddle  </vt:lpstr>
      <vt:lpstr>Slide 2</vt:lpstr>
      <vt:lpstr>Timeline</vt:lpstr>
      <vt:lpstr>The Journey</vt:lpstr>
      <vt:lpstr>Slide 5</vt:lpstr>
      <vt:lpstr>Comparison of Rate of Safety Event Reporting  November 2014- February 2015 and  November 2015-February 2016  </vt:lpstr>
      <vt:lpstr>Lessons Learned</vt:lpstr>
    </vt:vector>
  </TitlesOfParts>
  <Company>CHA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Censullo</dc:creator>
  <cp:lastModifiedBy>gbodenadmin</cp:lastModifiedBy>
  <cp:revision>60</cp:revision>
  <dcterms:created xsi:type="dcterms:W3CDTF">2014-11-12T16:14:46Z</dcterms:created>
  <dcterms:modified xsi:type="dcterms:W3CDTF">2016-04-01T18:44:42Z</dcterms:modified>
</cp:coreProperties>
</file>